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7" r:id="rId2"/>
    <p:sldId id="305" r:id="rId3"/>
    <p:sldId id="296" r:id="rId4"/>
    <p:sldId id="310" r:id="rId5"/>
    <p:sldId id="312" r:id="rId6"/>
    <p:sldId id="291" r:id="rId7"/>
    <p:sldId id="292" r:id="rId8"/>
    <p:sldId id="297" r:id="rId9"/>
    <p:sldId id="294" r:id="rId10"/>
    <p:sldId id="318" r:id="rId11"/>
    <p:sldId id="313" r:id="rId12"/>
    <p:sldId id="319" r:id="rId13"/>
    <p:sldId id="315" r:id="rId14"/>
    <p:sldId id="316" r:id="rId15"/>
    <p:sldId id="317" r:id="rId16"/>
    <p:sldId id="308" r:id="rId17"/>
    <p:sldId id="309" r:id="rId18"/>
    <p:sldId id="290" r:id="rId19"/>
    <p:sldId id="304" r:id="rId20"/>
    <p:sldId id="303" r:id="rId21"/>
    <p:sldId id="307" r:id="rId22"/>
    <p:sldId id="289" r:id="rId23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BEEF4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43FA44-0182-4002-BE2A-B30A3C606960}" type="datetimeFigureOut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E0414D-91ED-4258-BCD5-DEE96D280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11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A90A5-8B57-4C6E-952B-EAE9362062F1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729C3-5B91-4FF2-9679-CCB4E5D77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ED4CA-6767-4030-BACD-C4E342937C9B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DB5A5-7508-4DFC-9163-2003B0004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55831-4B30-48E9-84BD-BB9AC0B8294E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14453-BEDD-488D-8D37-0B14D89D7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46523-6D1A-4E86-B22E-61B8F27D1CCC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8016A-FEBC-4BFC-B633-799502792B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9F510-C334-42E6-8F48-C9B188FB2154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EEFB3-07AB-4890-B31E-1BB13E232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F5320-56E5-40F2-9D51-13D105E3F70D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CA5D-63CD-4004-A6AA-892F5A786C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C093A-9351-410D-8229-36B1757C382C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3F56D-64BF-4C96-A129-72E016B59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D1201-F067-4402-BB40-E69F60E80F6B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E3AC9-7D23-4E70-A993-F5132C18E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BB4B4-9776-456E-8B22-B736C1A6A12A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FFC13-FC67-4121-8598-54BE9B388A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1B03A-54BD-471E-A649-B06AAD7313BA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563B-D193-4052-8BDE-E0A44F1220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83083-07C2-4379-A844-4054F26DCB66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5DE20-DBED-42F8-8FAF-E576A2925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63A827-F7EB-4A1B-B7D9-10D9CC3B82C8}" type="datetimeFigureOut">
              <a:rPr lang="ru-RU" smtClean="0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72FDBD-1AD9-4DF7-9A5D-0B916A0183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38.rosstat.gov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m.vk.com/irkutskstat" TargetMode="External"/><Relationship Id="rId3" Type="http://schemas.openxmlformats.org/officeDocument/2006/relationships/hyperlink" Target="mailto:prom@stat.irtel.ru" TargetMode="External"/><Relationship Id="rId7" Type="http://schemas.openxmlformats.org/officeDocument/2006/relationships/hyperlink" Target="https://m.ok.ru/group/70000001211950" TargetMode="External"/><Relationship Id="rId2" Type="http://schemas.openxmlformats.org/officeDocument/2006/relationships/hyperlink" Target="mailto:38@rosstat.gov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osstat_officia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mailto:38.02.butorinaia@rosstat.gov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sstat.gov.ru/folder/12981" TargetMode="External"/><Relationship Id="rId4" Type="http://schemas.openxmlformats.org/officeDocument/2006/relationships/hyperlink" Target="https://rosstat.gov.ru/responden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sstat.gov.ru/folder/12981" TargetMode="External"/><Relationship Id="rId4" Type="http://schemas.openxmlformats.org/officeDocument/2006/relationships/hyperlink" Target="https://rosstat.gov.ru/respond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251520" y="1428736"/>
            <a:ext cx="8640960" cy="3000396"/>
          </a:xfrm>
          <a:noFill/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заполнении и порядке предоставления формы 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П-5(м) «Основные сведения </a:t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деятельности организации»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Территориальный орган Федеральной службы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статистики по Иркутской области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Иркутскстат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952" y="4797152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Отдел статистики предприятий,  </a:t>
            </a:r>
          </a:p>
          <a:p>
            <a:pPr algn="r"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ведения Статистического регистра и общероссийских классификаторов</a:t>
            </a:r>
          </a:p>
          <a:p>
            <a:pPr algn="r"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Буторина Ирина Анатольевна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D2DD54-34CF-49C8-BD12-32D3F69D681B}"/>
              </a:ext>
            </a:extLst>
          </p:cNvPr>
          <p:cNvSpPr/>
          <p:nvPr/>
        </p:nvSpPr>
        <p:spPr>
          <a:xfrm>
            <a:off x="4152815" y="6340678"/>
            <a:ext cx="109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2023 год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074FEA-9C1C-4806-B292-8CED40471966}"/>
              </a:ext>
            </a:extLst>
          </p:cNvPr>
          <p:cNvSpPr/>
          <p:nvPr/>
        </p:nvSpPr>
        <p:spPr>
          <a:xfrm>
            <a:off x="323528" y="4901398"/>
            <a:ext cx="8647607" cy="175432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В случае отсутствия данных направляется отчёт в форме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электронного документа, подписанного электронной подписью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не заполненный значениями показателей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(«пустой»).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должен заполняться исключительно титульный раздел формы П-5(м), а в остальных разделах не должно указываться никаких значений данных, в том числе нулевых и прочерков.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CE523A-312F-4FE1-875A-7E0A5E7BF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1" t="15001" r="13775" b="8000"/>
          <a:stretch/>
        </p:blipFill>
        <p:spPr>
          <a:xfrm>
            <a:off x="1783327" y="1340768"/>
            <a:ext cx="5865378" cy="3584398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4E394477-A200-4A86-AEFE-421FB712C7B2}"/>
              </a:ext>
            </a:extLst>
          </p:cNvPr>
          <p:cNvSpPr txBox="1">
            <a:spLocks/>
          </p:cNvSpPr>
          <p:nvPr/>
        </p:nvSpPr>
        <p:spPr>
          <a:xfrm>
            <a:off x="1835696" y="202276"/>
            <a:ext cx="6991423" cy="100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Особенности заполнения формы П-5(м) садоводческими некоммерческими товариществами</a:t>
            </a:r>
          </a:p>
        </p:txBody>
      </p:sp>
    </p:spTree>
    <p:extLst>
      <p:ext uri="{BB962C8B-B14F-4D97-AF65-F5344CB8AC3E}">
        <p14:creationId xmlns:p14="http://schemas.microsoft.com/office/powerpoint/2010/main" val="217206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8E34B451-F177-482F-99BC-59D605346F26}"/>
              </a:ext>
            </a:extLst>
          </p:cNvPr>
          <p:cNvSpPr txBox="1">
            <a:spLocks/>
          </p:cNvSpPr>
          <p:nvPr/>
        </p:nvSpPr>
        <p:spPr>
          <a:xfrm>
            <a:off x="2736070" y="149957"/>
            <a:ext cx="3816424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3.1. Раздел 1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D8D0A98-A1F4-4324-A99B-342123C0E172}"/>
              </a:ext>
            </a:extLst>
          </p:cNvPr>
          <p:cNvGrpSpPr/>
          <p:nvPr/>
        </p:nvGrpSpPr>
        <p:grpSpPr>
          <a:xfrm>
            <a:off x="434734" y="1268760"/>
            <a:ext cx="8419097" cy="3024336"/>
            <a:chOff x="426675" y="1916832"/>
            <a:chExt cx="8419097" cy="302433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8E49FB0-6021-42BB-A6CA-E16B6AFFE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51" t="20601" r="9838" b="27600"/>
            <a:stretch/>
          </p:blipFill>
          <p:spPr>
            <a:xfrm>
              <a:off x="426675" y="1916832"/>
              <a:ext cx="8419097" cy="3024336"/>
            </a:xfrm>
            <a:prstGeom prst="rect">
              <a:avLst/>
            </a:prstGeom>
          </p:spPr>
        </p:pic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0F0BFC68-0EEC-4AF4-BA7B-A16C35206A26}"/>
                </a:ext>
              </a:extLst>
            </p:cNvPr>
            <p:cNvSpPr/>
            <p:nvPr/>
          </p:nvSpPr>
          <p:spPr>
            <a:xfrm rot="13406890">
              <a:off x="7403613" y="3166025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148AD512-26AC-4597-AE53-88BDB01B3B2E}"/>
                </a:ext>
              </a:extLst>
            </p:cNvPr>
            <p:cNvSpPr/>
            <p:nvPr/>
          </p:nvSpPr>
          <p:spPr>
            <a:xfrm>
              <a:off x="539552" y="4221088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FA6F61-3BEE-4DF0-BEC6-F213E261D22A}"/>
              </a:ext>
            </a:extLst>
          </p:cNvPr>
          <p:cNvSpPr/>
          <p:nvPr/>
        </p:nvSpPr>
        <p:spPr>
          <a:xfrm>
            <a:off x="449163" y="4631933"/>
            <a:ext cx="8419097" cy="163121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Некоммерческие организации заполняют строку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01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при производстве товаров, выполнении работ и услуг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собственными силами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для реализации другим юридическим и физическим лицам (без НДС, в тыс. руб., в целых числах или с одним десятичным знаком).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Обязательно делается отметка по строкам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07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или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08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09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8E34B451-F177-482F-99BC-59D605346F26}"/>
              </a:ext>
            </a:extLst>
          </p:cNvPr>
          <p:cNvSpPr txBox="1">
            <a:spLocks/>
          </p:cNvSpPr>
          <p:nvPr/>
        </p:nvSpPr>
        <p:spPr>
          <a:xfrm>
            <a:off x="2736070" y="149957"/>
            <a:ext cx="3816424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3.1. Раздел 1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D8D0A98-A1F4-4324-A99B-342123C0E172}"/>
              </a:ext>
            </a:extLst>
          </p:cNvPr>
          <p:cNvGrpSpPr/>
          <p:nvPr/>
        </p:nvGrpSpPr>
        <p:grpSpPr>
          <a:xfrm>
            <a:off x="434733" y="1300649"/>
            <a:ext cx="8419097" cy="3024336"/>
            <a:chOff x="426675" y="1916832"/>
            <a:chExt cx="8419097" cy="302433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8E49FB0-6021-42BB-A6CA-E16B6AFFE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51" t="20601" r="9838" b="27600"/>
            <a:stretch/>
          </p:blipFill>
          <p:spPr>
            <a:xfrm>
              <a:off x="426675" y="1916832"/>
              <a:ext cx="8419097" cy="3024336"/>
            </a:xfrm>
            <a:prstGeom prst="rect">
              <a:avLst/>
            </a:prstGeom>
          </p:spPr>
        </p:pic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0F0BFC68-0EEC-4AF4-BA7B-A16C35206A26}"/>
                </a:ext>
              </a:extLst>
            </p:cNvPr>
            <p:cNvSpPr/>
            <p:nvPr/>
          </p:nvSpPr>
          <p:spPr>
            <a:xfrm rot="13406890">
              <a:off x="7403613" y="3166025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148AD512-26AC-4597-AE53-88BDB01B3B2E}"/>
                </a:ext>
              </a:extLst>
            </p:cNvPr>
            <p:cNvSpPr/>
            <p:nvPr/>
          </p:nvSpPr>
          <p:spPr>
            <a:xfrm>
              <a:off x="2043661" y="4528544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F5E34A-5062-425A-AA48-FDB15F885B68}"/>
              </a:ext>
            </a:extLst>
          </p:cNvPr>
          <p:cNvSpPr/>
          <p:nvPr/>
        </p:nvSpPr>
        <p:spPr>
          <a:xfrm>
            <a:off x="434734" y="4881354"/>
            <a:ext cx="8419097" cy="70788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СНТ, ОНТ могут сделать отметку по строке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07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, если п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редоставляют услуги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населению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аренде.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8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4C0348-9693-45F5-8E31-316CFCF6103B}"/>
              </a:ext>
            </a:extLst>
          </p:cNvPr>
          <p:cNvSpPr txBox="1"/>
          <p:nvPr/>
        </p:nvSpPr>
        <p:spPr>
          <a:xfrm>
            <a:off x="435961" y="4251352"/>
            <a:ext cx="8496944" cy="224676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СНТ или ОНТ реализовало выращенную собственными силами сельскохозяйственную продукцию (в розницу - при наличии чека или заменяющего чек документа и через нестационарный торговый объект), то при этом надо заполнить строки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01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03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(возможно, 06), обязательно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08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(к платным услугам населению не относится деятельность в сфере торговли, в том числе на рынках).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Кроме того, потребуется заполнить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раздел 2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 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461937C-3F08-46AE-981D-B56EB7F07734}"/>
              </a:ext>
            </a:extLst>
          </p:cNvPr>
          <p:cNvSpPr txBox="1">
            <a:spLocks/>
          </p:cNvSpPr>
          <p:nvPr/>
        </p:nvSpPr>
        <p:spPr>
          <a:xfrm>
            <a:off x="2791359" y="188640"/>
            <a:ext cx="3816424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3.1. Раздел 1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8E2295-FC75-4DAA-9C2A-F14BD61D4BE1}"/>
              </a:ext>
            </a:extLst>
          </p:cNvPr>
          <p:cNvGrpSpPr/>
          <p:nvPr/>
        </p:nvGrpSpPr>
        <p:grpSpPr>
          <a:xfrm>
            <a:off x="490022" y="1124744"/>
            <a:ext cx="8419097" cy="3024336"/>
            <a:chOff x="369098" y="3645024"/>
            <a:chExt cx="8419097" cy="302433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C46B90F-167C-458E-9643-9BABCC9EC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51" t="20601" r="9838" b="27600"/>
            <a:stretch/>
          </p:blipFill>
          <p:spPr>
            <a:xfrm>
              <a:off x="369098" y="3645024"/>
              <a:ext cx="8419097" cy="30243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F61FC1-1B72-49CA-A67E-70B40D257392}"/>
                </a:ext>
              </a:extLst>
            </p:cNvPr>
            <p:cNvSpPr txBox="1"/>
            <p:nvPr/>
          </p:nvSpPr>
          <p:spPr>
            <a:xfrm>
              <a:off x="7308304" y="465313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V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B84623-6C92-4C50-BDB6-530FAEE3585F}"/>
                </a:ext>
              </a:extLst>
            </p:cNvPr>
            <p:cNvSpPr txBox="1"/>
            <p:nvPr/>
          </p:nvSpPr>
          <p:spPr>
            <a:xfrm>
              <a:off x="7308304" y="49504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V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A1144D-C0DF-401B-9A96-CE64DC581A0A}"/>
                </a:ext>
              </a:extLst>
            </p:cNvPr>
            <p:cNvSpPr txBox="1"/>
            <p:nvPr/>
          </p:nvSpPr>
          <p:spPr>
            <a:xfrm flipH="1">
              <a:off x="4535996" y="6251027"/>
              <a:ext cx="327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V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30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B2CFAE21-4009-4B78-936D-2828B68C9F2A}"/>
              </a:ext>
            </a:extLst>
          </p:cNvPr>
          <p:cNvSpPr txBox="1">
            <a:spLocks/>
          </p:cNvSpPr>
          <p:nvPr/>
        </p:nvSpPr>
        <p:spPr>
          <a:xfrm>
            <a:off x="2663788" y="188640"/>
            <a:ext cx="3816424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3.2. Раздел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4F40B-E550-43D0-9EBD-66D99D8AB8F2}"/>
              </a:ext>
            </a:extLst>
          </p:cNvPr>
          <p:cNvSpPr txBox="1"/>
          <p:nvPr/>
        </p:nvSpPr>
        <p:spPr>
          <a:xfrm>
            <a:off x="467544" y="5085184"/>
            <a:ext cx="8280920" cy="1015663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графе 2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приводятся сведения о розничной продаже товара, а в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графе 5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– сведения об остатках на конец отчётного периода. Графы 1, 3, 4 не заполняются.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CF6A4-5E5A-461F-B9DA-E75F7433C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9201" r="14563" b="30400"/>
          <a:stretch/>
        </p:blipFill>
        <p:spPr>
          <a:xfrm>
            <a:off x="282975" y="1124744"/>
            <a:ext cx="86280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B2CFAE21-4009-4B78-936D-2828B68C9F2A}"/>
              </a:ext>
            </a:extLst>
          </p:cNvPr>
          <p:cNvSpPr txBox="1">
            <a:spLocks/>
          </p:cNvSpPr>
          <p:nvPr/>
        </p:nvSpPr>
        <p:spPr>
          <a:xfrm>
            <a:off x="2633745" y="184865"/>
            <a:ext cx="3816424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3.2. Раздел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4F40B-E550-43D0-9EBD-66D99D8AB8F2}"/>
              </a:ext>
            </a:extLst>
          </p:cNvPr>
          <p:cNvSpPr txBox="1"/>
          <p:nvPr/>
        </p:nvSpPr>
        <p:spPr>
          <a:xfrm>
            <a:off x="662662" y="4797152"/>
            <a:ext cx="7797770" cy="163121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Если в Указаниях по заполнению формы отсутствует необходимый код товара, то в разделе 2 следует выбрать только код 47.01.02.001.АГ «Всего по розничной торговле».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Например, были реализованы только свежие ягоды. Код данного товара отсутствует </a:t>
            </a:r>
            <a:r>
              <a:rPr lang="ru-RU" sz="2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в разработке.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98CC75-1037-4E9D-9F89-ADDC0F4F8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9201" r="14563" b="36000"/>
          <a:stretch/>
        </p:blipFill>
        <p:spPr>
          <a:xfrm>
            <a:off x="395536" y="1124744"/>
            <a:ext cx="82809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8642056-C649-4432-82D6-27636DE971D8}"/>
              </a:ext>
            </a:extLst>
          </p:cNvPr>
          <p:cNvGrpSpPr/>
          <p:nvPr/>
        </p:nvGrpSpPr>
        <p:grpSpPr>
          <a:xfrm>
            <a:off x="323528" y="1916832"/>
            <a:ext cx="8640960" cy="4824536"/>
            <a:chOff x="323528" y="1484784"/>
            <a:chExt cx="8640960" cy="525658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8287385-0BA0-4526-A4BF-B1004F46F539}"/>
                </a:ext>
              </a:extLst>
            </p:cNvPr>
            <p:cNvGrpSpPr/>
            <p:nvPr/>
          </p:nvGrpSpPr>
          <p:grpSpPr>
            <a:xfrm>
              <a:off x="323528" y="1484784"/>
              <a:ext cx="8640960" cy="5256584"/>
              <a:chOff x="323528" y="1484784"/>
              <a:chExt cx="8640960" cy="5256584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1CB74B13-5C9F-466E-BB30-7C977A4469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937" t="44399" r="1963" b="6601"/>
              <a:stretch/>
            </p:blipFill>
            <p:spPr>
              <a:xfrm>
                <a:off x="323528" y="1484784"/>
                <a:ext cx="8640960" cy="5256584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2C94CE-CDF8-4169-8AAC-CF0A8256EC6A}"/>
                  </a:ext>
                </a:extLst>
              </p:cNvPr>
              <p:cNvSpPr txBox="1"/>
              <p:nvPr/>
            </p:nvSpPr>
            <p:spPr>
              <a:xfrm>
                <a:off x="4139952" y="4073848"/>
                <a:ext cx="4680520" cy="70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Если отчёт «пустой», то не может </a:t>
                </a:r>
              </a:p>
              <a:p>
                <a:r>
                  <a:rPr lang="ru-RU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быть отметки о платных услугах населению.</a:t>
                </a:r>
              </a:p>
            </p:txBody>
          </p:sp>
        </p:grp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BA79BB1D-C1D3-466D-AB03-D346DEE2863B}"/>
                </a:ext>
              </a:extLst>
            </p:cNvPr>
            <p:cNvSpPr/>
            <p:nvPr/>
          </p:nvSpPr>
          <p:spPr>
            <a:xfrm>
              <a:off x="7596336" y="3969060"/>
              <a:ext cx="57606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650955-F1AE-4EED-BE6D-B9378FE3C76B}"/>
              </a:ext>
            </a:extLst>
          </p:cNvPr>
          <p:cNvSpPr/>
          <p:nvPr/>
        </p:nvSpPr>
        <p:spPr>
          <a:xfrm>
            <a:off x="827584" y="890837"/>
            <a:ext cx="18722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66"/>
                </a:solidFill>
                <a:latin typeface="+mn-lt"/>
              </a:rPr>
              <a:t>@</a:t>
            </a:r>
            <a:r>
              <a:rPr lang="en-US" sz="2400" b="1" dirty="0" err="1">
                <a:solidFill>
                  <a:srgbClr val="003366"/>
                </a:solidFill>
                <a:latin typeface="+mn-lt"/>
              </a:rPr>
              <a:t>yandex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400" b="1" dirty="0" err="1">
                <a:solidFill>
                  <a:srgbClr val="003366"/>
                </a:solidFill>
                <a:latin typeface="+mn-lt"/>
              </a:rPr>
              <a:t>ru</a:t>
            </a:r>
            <a:endParaRPr lang="ru-RU" sz="2400" dirty="0">
              <a:latin typeface="+mn-lt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DA2B12C-67F3-44BC-9F45-F92397FD2F15}"/>
              </a:ext>
            </a:extLst>
          </p:cNvPr>
          <p:cNvSpPr txBox="1">
            <a:spLocks/>
          </p:cNvSpPr>
          <p:nvPr/>
        </p:nvSpPr>
        <p:spPr>
          <a:xfrm>
            <a:off x="1835696" y="70369"/>
            <a:ext cx="7128792" cy="622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Типичные ошибки заполнения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E96CAC01-AC01-4F36-83F0-64EA50E871D0}"/>
              </a:ext>
            </a:extLst>
          </p:cNvPr>
          <p:cNvSpPr/>
          <p:nvPr/>
        </p:nvSpPr>
        <p:spPr>
          <a:xfrm>
            <a:off x="3275856" y="692696"/>
            <a:ext cx="5616624" cy="745989"/>
          </a:xfrm>
          <a:prstGeom prst="wedgeRectCallout">
            <a:avLst>
              <a:gd name="adj1" fmla="val -59798"/>
              <a:gd name="adj2" fmla="val 10872"/>
            </a:avLst>
          </a:prstGeom>
          <a:solidFill>
            <a:srgbClr val="DBEEF4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66"/>
              </a:solidFill>
            </a:endParaRPr>
          </a:p>
          <a:p>
            <a:pPr algn="ctr"/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адресе электронной почты использован неверный знак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вместо точки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3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F91F81C-D0E6-4ECD-8C20-EB11FDB7A6B6}"/>
              </a:ext>
            </a:extLst>
          </p:cNvPr>
          <p:cNvGrpSpPr/>
          <p:nvPr/>
        </p:nvGrpSpPr>
        <p:grpSpPr>
          <a:xfrm>
            <a:off x="539552" y="1556792"/>
            <a:ext cx="8136904" cy="4737098"/>
            <a:chOff x="251520" y="1988840"/>
            <a:chExt cx="8342984" cy="473709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24A8A19-5E12-4027-A84A-6C8811CF9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937" t="43000" r="1963" b="6601"/>
            <a:stretch/>
          </p:blipFill>
          <p:spPr>
            <a:xfrm>
              <a:off x="251520" y="1988840"/>
              <a:ext cx="8342984" cy="4737098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110CCAC-82FD-4805-99D0-5EE6B91372C0}"/>
                </a:ext>
              </a:extLst>
            </p:cNvPr>
            <p:cNvSpPr/>
            <p:nvPr/>
          </p:nvSpPr>
          <p:spPr>
            <a:xfrm rot="16200000">
              <a:off x="6964558" y="3104964"/>
              <a:ext cx="108012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Текст 2">
            <a:extLst>
              <a:ext uri="{FF2B5EF4-FFF2-40B4-BE49-F238E27FC236}">
                <a16:creationId xmlns:a16="http://schemas.microsoft.com/office/drawing/2014/main" id="{3E9D8F67-B610-480B-928D-FBEDC28F1F96}"/>
              </a:ext>
            </a:extLst>
          </p:cNvPr>
          <p:cNvSpPr txBox="1">
            <a:spLocks/>
          </p:cNvSpPr>
          <p:nvPr/>
        </p:nvSpPr>
        <p:spPr>
          <a:xfrm>
            <a:off x="1835533" y="132062"/>
            <a:ext cx="7128792" cy="622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Типичные ошибки заполнения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F16FB2-0254-4E62-A948-E9586F3A1085}"/>
              </a:ext>
            </a:extLst>
          </p:cNvPr>
          <p:cNvSpPr/>
          <p:nvPr/>
        </p:nvSpPr>
        <p:spPr>
          <a:xfrm>
            <a:off x="5741704" y="1052736"/>
            <a:ext cx="2917852" cy="400110"/>
          </a:xfrm>
          <a:prstGeom prst="rect">
            <a:avLst/>
          </a:prstGeom>
          <a:solidFill>
            <a:srgbClr val="DBEEF4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Излишне указаны нули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75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546B18-446A-4024-9404-9663E8E59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r="14563" b="3800"/>
          <a:stretch/>
        </p:blipFill>
        <p:spPr>
          <a:xfrm>
            <a:off x="1691680" y="1268760"/>
            <a:ext cx="7272808" cy="4759518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1E4E608E-2689-4D1C-9C03-851582F775E3}"/>
              </a:ext>
            </a:extLst>
          </p:cNvPr>
          <p:cNvSpPr txBox="1">
            <a:spLocks/>
          </p:cNvSpPr>
          <p:nvPr/>
        </p:nvSpPr>
        <p:spPr>
          <a:xfrm>
            <a:off x="179512" y="3429000"/>
            <a:ext cx="5832648" cy="315436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Информация о способах предоставления отчётности размещена на сайтах Росстата 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https://rosstat.gov.ru/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algn="l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Иркутскстата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https://38.rosstat.gov.ru/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 разделе «Респондентам».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AC498820-D6C6-4E99-81F0-A1B4E49CB25D}"/>
              </a:ext>
            </a:extLst>
          </p:cNvPr>
          <p:cNvSpPr txBox="1">
            <a:spLocks/>
          </p:cNvSpPr>
          <p:nvPr/>
        </p:nvSpPr>
        <p:spPr>
          <a:xfrm>
            <a:off x="1760364" y="210948"/>
            <a:ext cx="7135439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Порядок предоставления формы П-5(м)</a:t>
            </a:r>
          </a:p>
        </p:txBody>
      </p:sp>
    </p:spTree>
    <p:extLst>
      <p:ext uri="{BB962C8B-B14F-4D97-AF65-F5344CB8AC3E}">
        <p14:creationId xmlns:p14="http://schemas.microsoft.com/office/powerpoint/2010/main" val="410098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31D21ED-4B7C-477A-9677-A6E86924A835}"/>
              </a:ext>
            </a:extLst>
          </p:cNvPr>
          <p:cNvGrpSpPr/>
          <p:nvPr/>
        </p:nvGrpSpPr>
        <p:grpSpPr>
          <a:xfrm>
            <a:off x="288868" y="1268760"/>
            <a:ext cx="8590215" cy="5328592"/>
            <a:chOff x="288868" y="1484784"/>
            <a:chExt cx="8590215" cy="511256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152CAB-C86C-4EB9-9D4C-64D19594C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37" t="13601" r="36614" b="6601"/>
            <a:stretch/>
          </p:blipFill>
          <p:spPr>
            <a:xfrm>
              <a:off x="454148" y="1484784"/>
              <a:ext cx="8424935" cy="5112568"/>
            </a:xfrm>
            <a:prstGeom prst="rect">
              <a:avLst/>
            </a:prstGeom>
          </p:spPr>
        </p:pic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B04CBF06-9AB3-4521-B874-13A044BB7CED}"/>
                </a:ext>
              </a:extLst>
            </p:cNvPr>
            <p:cNvSpPr/>
            <p:nvPr/>
          </p:nvSpPr>
          <p:spPr>
            <a:xfrm rot="3691631">
              <a:off x="62414" y="5789697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9FF028A7-75BB-4502-A2ED-E1323D346D5E}"/>
                </a:ext>
              </a:extLst>
            </p:cNvPr>
            <p:cNvSpPr/>
            <p:nvPr/>
          </p:nvSpPr>
          <p:spPr>
            <a:xfrm rot="3691631">
              <a:off x="5463013" y="5717689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E5F0C04D-BC0A-4CB9-8298-51A863CF98CD}"/>
                </a:ext>
              </a:extLst>
            </p:cNvPr>
            <p:cNvSpPr/>
            <p:nvPr/>
          </p:nvSpPr>
          <p:spPr>
            <a:xfrm rot="3691631">
              <a:off x="7695261" y="5754167"/>
              <a:ext cx="865531" cy="4126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Текст 2">
            <a:extLst>
              <a:ext uri="{FF2B5EF4-FFF2-40B4-BE49-F238E27FC236}">
                <a16:creationId xmlns:a16="http://schemas.microsoft.com/office/drawing/2014/main" id="{29E6A3C7-42A1-4E8C-8DB8-86534BB6D621}"/>
              </a:ext>
            </a:extLst>
          </p:cNvPr>
          <p:cNvSpPr txBox="1">
            <a:spLocks/>
          </p:cNvSpPr>
          <p:nvPr/>
        </p:nvSpPr>
        <p:spPr>
          <a:xfrm>
            <a:off x="755576" y="3573016"/>
            <a:ext cx="7934276" cy="122413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Созданный электронный отчёт необходимо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сохранить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Перед отправкой надо сделать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исправить недочёты и дождаться положительного протокола, затем –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отправить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отчёт.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9D6A32F6-FF42-401E-9CD9-FFDA26DE7323}"/>
              </a:ext>
            </a:extLst>
          </p:cNvPr>
          <p:cNvSpPr txBox="1">
            <a:spLocks/>
          </p:cNvSpPr>
          <p:nvPr/>
        </p:nvSpPr>
        <p:spPr>
          <a:xfrm>
            <a:off x="1835696" y="267706"/>
            <a:ext cx="6919415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Порядок предоставления формы П-5(м)</a:t>
            </a:r>
          </a:p>
        </p:txBody>
      </p:sp>
    </p:spTree>
    <p:extLst>
      <p:ext uri="{BB962C8B-B14F-4D97-AF65-F5344CB8AC3E}">
        <p14:creationId xmlns:p14="http://schemas.microsoft.com/office/powerpoint/2010/main" val="267004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1517C9F0-5513-4ADD-830A-9535FFAAB17E}"/>
              </a:ext>
            </a:extLst>
          </p:cNvPr>
          <p:cNvSpPr txBox="1">
            <a:spLocks/>
          </p:cNvSpPr>
          <p:nvPr/>
        </p:nvSpPr>
        <p:spPr>
          <a:xfrm>
            <a:off x="619468" y="620688"/>
            <a:ext cx="8510238" cy="511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Содержание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Формирование перечня отчётных форм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Вводная информация о форме П-5(м)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Особенности заполнения формы П-5(м) садоводческими некоммерческими товариществами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3.1. Раздел 1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3.2. Раздел 2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Типичные ошибки заполнения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Порядок предоставления формы П-5(м)</a:t>
            </a:r>
          </a:p>
        </p:txBody>
      </p:sp>
    </p:spTree>
    <p:extLst>
      <p:ext uri="{BB962C8B-B14F-4D97-AF65-F5344CB8AC3E}">
        <p14:creationId xmlns:p14="http://schemas.microsoft.com/office/powerpoint/2010/main" val="307164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6AB28762-FC23-4A6D-A40F-C44067CB9B99}"/>
              </a:ext>
            </a:extLst>
          </p:cNvPr>
          <p:cNvSpPr txBox="1">
            <a:spLocks/>
          </p:cNvSpPr>
          <p:nvPr/>
        </p:nvSpPr>
        <p:spPr>
          <a:xfrm>
            <a:off x="1835696" y="260648"/>
            <a:ext cx="6991423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Порядок предоставления формы П-5(м)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A71EED-1BFB-49FF-9AE1-716767C2B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" t="48600" r="66537" b="46397"/>
          <a:stretch/>
        </p:blipFill>
        <p:spPr>
          <a:xfrm>
            <a:off x="1263790" y="4653136"/>
            <a:ext cx="6592055" cy="5946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31D254-0C18-4410-BC0F-92F0E2C1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" t="48600" r="66537" b="47200"/>
          <a:stretch/>
        </p:blipFill>
        <p:spPr>
          <a:xfrm>
            <a:off x="1295636" y="1772816"/>
            <a:ext cx="6696744" cy="524987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10E6A061-7121-4B42-93EB-64DB46089CE9}"/>
              </a:ext>
            </a:extLst>
          </p:cNvPr>
          <p:cNvSpPr txBox="1">
            <a:spLocks/>
          </p:cNvSpPr>
          <p:nvPr/>
        </p:nvSpPr>
        <p:spPr>
          <a:xfrm>
            <a:off x="971600" y="2708920"/>
            <a:ext cx="7344816" cy="158417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 отчёты, которые имеют статус «НА ДОРАБОТКЕ», заполнены с нарушением указаний, арифметическими или логическими ошибками, система сбора отчётности их не принимает, в итоге - отчёт не сдан.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Статус отчёта должен быть «ПРИНЯТ» или «ПОМЕЩЕН В ЭА». </a:t>
            </a:r>
          </a:p>
        </p:txBody>
      </p:sp>
    </p:spTree>
    <p:extLst>
      <p:ext uri="{BB962C8B-B14F-4D97-AF65-F5344CB8AC3E}">
        <p14:creationId xmlns:p14="http://schemas.microsoft.com/office/powerpoint/2010/main" val="53110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14A1B924-A1C7-4FB3-9854-520F8C2BDC2A}"/>
              </a:ext>
            </a:extLst>
          </p:cNvPr>
          <p:cNvSpPr txBox="1">
            <a:spLocks/>
          </p:cNvSpPr>
          <p:nvPr/>
        </p:nvSpPr>
        <p:spPr>
          <a:xfrm>
            <a:off x="1749894" y="260648"/>
            <a:ext cx="7063431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Порядок предоставления формы П-5(м)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0822086-3D3D-4F1D-9290-58F25B61A325}"/>
              </a:ext>
            </a:extLst>
          </p:cNvPr>
          <p:cNvGrpSpPr/>
          <p:nvPr/>
        </p:nvGrpSpPr>
        <p:grpSpPr>
          <a:xfrm>
            <a:off x="539551" y="1196752"/>
            <a:ext cx="8291572" cy="4680520"/>
            <a:chOff x="539551" y="1196752"/>
            <a:chExt cx="8291572" cy="525658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FFE22C7B-DD76-4482-B62D-3D26A6DA6FE9}"/>
                </a:ext>
              </a:extLst>
            </p:cNvPr>
            <p:cNvGrpSpPr/>
            <p:nvPr/>
          </p:nvGrpSpPr>
          <p:grpSpPr>
            <a:xfrm>
              <a:off x="539551" y="1196752"/>
              <a:ext cx="7992889" cy="5256584"/>
              <a:chOff x="251520" y="1340768"/>
              <a:chExt cx="8532948" cy="5400600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B4DC7A56-3BE4-45C3-B454-B88414DC3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50" t="9401" r="35038" b="20600"/>
              <a:stretch/>
            </p:blipFill>
            <p:spPr>
              <a:xfrm>
                <a:off x="251520" y="1340768"/>
                <a:ext cx="8532948" cy="5400600"/>
              </a:xfrm>
              <a:prstGeom prst="rect">
                <a:avLst/>
              </a:prstGeom>
            </p:spPr>
          </p:pic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ED6C2BA4-55A0-4C7B-8625-9238D4283A10}"/>
                  </a:ext>
                </a:extLst>
              </p:cNvPr>
              <p:cNvSpPr/>
              <p:nvPr/>
            </p:nvSpPr>
            <p:spPr>
              <a:xfrm>
                <a:off x="7740352" y="4437112"/>
                <a:ext cx="1044116" cy="2880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E89FE036-C8DA-4F3A-9145-039B1A36F8BD}"/>
                  </a:ext>
                </a:extLst>
              </p:cNvPr>
              <p:cNvSpPr/>
              <p:nvPr/>
            </p:nvSpPr>
            <p:spPr>
              <a:xfrm rot="16200000">
                <a:off x="1403648" y="5373216"/>
                <a:ext cx="936104" cy="108012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61DD47-60FF-4C0B-BC61-CB21D79BDF52}"/>
                </a:ext>
              </a:extLst>
            </p:cNvPr>
            <p:cNvSpPr txBox="1"/>
            <p:nvPr/>
          </p:nvSpPr>
          <p:spPr>
            <a:xfrm>
              <a:off x="8420433" y="3825044"/>
              <a:ext cx="4106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dirty="0">
                  <a:solidFill>
                    <a:srgbClr val="C00000"/>
                  </a:solidFill>
                  <a:latin typeface="+mn-lt"/>
                </a:rPr>
                <a:t>!</a:t>
              </a:r>
            </a:p>
          </p:txBody>
        </p:sp>
      </p:grpSp>
      <p:sp>
        <p:nvSpPr>
          <p:cNvPr id="10" name="Текст 2">
            <a:extLst>
              <a:ext uri="{FF2B5EF4-FFF2-40B4-BE49-F238E27FC236}">
                <a16:creationId xmlns:a16="http://schemas.microsoft.com/office/drawing/2014/main" id="{37D71B4F-7CAB-45C6-A3CD-24A482D5A5B8}"/>
              </a:ext>
            </a:extLst>
          </p:cNvPr>
          <p:cNvSpPr txBox="1">
            <a:spLocks/>
          </p:cNvSpPr>
          <p:nvPr/>
        </p:nvSpPr>
        <p:spPr>
          <a:xfrm>
            <a:off x="539551" y="5949280"/>
            <a:ext cx="7992889" cy="66727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Общими усилиями по взаимодействию необходимо стремиться к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100%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полноте сбора отчётности в форме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электронного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422934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0DB1043-1268-4142-AE12-556142ADDAF7}"/>
              </a:ext>
            </a:extLst>
          </p:cNvPr>
          <p:cNvGrpSpPr/>
          <p:nvPr/>
        </p:nvGrpSpPr>
        <p:grpSpPr>
          <a:xfrm>
            <a:off x="512676" y="908720"/>
            <a:ext cx="8118648" cy="3970318"/>
            <a:chOff x="485800" y="972447"/>
            <a:chExt cx="8118648" cy="397031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A02C261-B29D-48E9-8657-52410A731F36}"/>
                </a:ext>
              </a:extLst>
            </p:cNvPr>
            <p:cNvSpPr/>
            <p:nvPr/>
          </p:nvSpPr>
          <p:spPr>
            <a:xfrm>
              <a:off x="485800" y="972447"/>
              <a:ext cx="8118648" cy="397031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Адрес: 664025, Россия, Иркутская область, г. Иркутск, ул. Чкалова, д. 39</a:t>
              </a:r>
              <a:b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Телефон: </a:t>
              </a:r>
            </a:p>
            <a:p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- многоканальный (3952) 54-64-74,</a:t>
              </a:r>
            </a:p>
            <a:p>
              <a:pPr>
                <a:spcBef>
                  <a:spcPts val="0"/>
                </a:spcBef>
              </a:pPr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Calibri" panose="020F0502020204030204" pitchFamily="34" charset="0"/>
                </a:rPr>
                <a:t>- отдел статистики предприятий, ведения Статистического регистра и общероссийских классификаторов </a:t>
              </a:r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(3952) 34-29-24; (3952) 33-61-94</a:t>
              </a:r>
            </a:p>
            <a:p>
              <a:b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lang="ru-RU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Email</a:t>
              </a:r>
              <a:r>
                <a:rPr lang="ru-RU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 </a:t>
              </a:r>
            </a:p>
            <a:p>
              <a:endPara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r>
                <a:rPr lang="ru-RU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38@rosstat.gov.ru</a:t>
              </a:r>
              <a:endPara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ru-RU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prom@stat.irtel.ru</a:t>
              </a:r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r>
                <a:rPr lang="en-US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38.02.butorinaia@rosstat.gov.ru</a:t>
              </a:r>
              <a:endPara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0" name="Рисунок 9" descr="Рисунок1.jpg">
              <a:extLst>
                <a:ext uri="{FF2B5EF4-FFF2-40B4-BE49-F238E27FC236}">
                  <a16:creationId xmlns:a16="http://schemas.microsoft.com/office/drawing/2014/main" id="{8FA56360-F5BC-4BDD-A66E-90169C0F8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25" r="25" b="18641"/>
            <a:stretch/>
          </p:blipFill>
          <p:spPr>
            <a:xfrm>
              <a:off x="4833156" y="2916663"/>
              <a:ext cx="3645532" cy="1884913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EA30A9-1CC1-490D-B9A0-DDB217C82E15}"/>
              </a:ext>
            </a:extLst>
          </p:cNvPr>
          <p:cNvSpPr/>
          <p:nvPr/>
        </p:nvSpPr>
        <p:spPr>
          <a:xfrm>
            <a:off x="5770604" y="6237312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hlinkClick r:id="rId6"/>
              </a:rPr>
              <a:t>https://t.me/rosstat_official</a:t>
            </a:r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EC849BC-5276-44A8-90A2-62B92A299747}"/>
              </a:ext>
            </a:extLst>
          </p:cNvPr>
          <p:cNvSpPr txBox="1">
            <a:spLocks/>
          </p:cNvSpPr>
          <p:nvPr/>
        </p:nvSpPr>
        <p:spPr>
          <a:xfrm>
            <a:off x="958162" y="4922515"/>
            <a:ext cx="7227676" cy="66955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Подписывайтесь и следите за деятельностью Федеральной службы государственной статистики в социальных сетях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218C61-9B4C-4924-A7DA-7887BE72C34E}"/>
              </a:ext>
            </a:extLst>
          </p:cNvPr>
          <p:cNvSpPr/>
          <p:nvPr/>
        </p:nvSpPr>
        <p:spPr>
          <a:xfrm>
            <a:off x="2411760" y="5653087"/>
            <a:ext cx="414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hlinkClick r:id="rId7"/>
              </a:rPr>
              <a:t>https://m.ok.ru/group/70000001211950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73625C-5699-45F4-808F-FC8B6C0B3CCB}"/>
              </a:ext>
            </a:extLst>
          </p:cNvPr>
          <p:cNvSpPr/>
          <p:nvPr/>
        </p:nvSpPr>
        <p:spPr>
          <a:xfrm>
            <a:off x="755576" y="6237312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hlinkClick r:id="rId8"/>
              </a:rPr>
              <a:t>https://m.vk.com/irkutskstat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00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34F9278-3613-4D7D-8A36-ACB8806DEA1D}"/>
              </a:ext>
            </a:extLst>
          </p:cNvPr>
          <p:cNvGrpSpPr/>
          <p:nvPr/>
        </p:nvGrpSpPr>
        <p:grpSpPr>
          <a:xfrm>
            <a:off x="1331641" y="934695"/>
            <a:ext cx="7632848" cy="4858559"/>
            <a:chOff x="1763117" y="1328758"/>
            <a:chExt cx="7201371" cy="446449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790FE4B-9472-41E9-82A0-FC809D72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63" r="14563" b="8000"/>
            <a:stretch/>
          </p:blipFill>
          <p:spPr>
            <a:xfrm>
              <a:off x="1763117" y="1328758"/>
              <a:ext cx="7201371" cy="4464496"/>
            </a:xfrm>
            <a:prstGeom prst="rect">
              <a:avLst/>
            </a:prstGeom>
          </p:spPr>
        </p:pic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6565E698-535A-4B30-AD08-EF3F442065E1}"/>
                </a:ext>
              </a:extLst>
            </p:cNvPr>
            <p:cNvSpPr/>
            <p:nvPr/>
          </p:nvSpPr>
          <p:spPr>
            <a:xfrm>
              <a:off x="1979712" y="2842146"/>
              <a:ext cx="1194432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Текст 2">
            <a:extLst>
              <a:ext uri="{FF2B5EF4-FFF2-40B4-BE49-F238E27FC236}">
                <a16:creationId xmlns:a16="http://schemas.microsoft.com/office/drawing/2014/main" id="{1E4E608E-2689-4D1C-9C03-851582F775E3}"/>
              </a:ext>
            </a:extLst>
          </p:cNvPr>
          <p:cNvSpPr txBox="1">
            <a:spLocks/>
          </p:cNvSpPr>
          <p:nvPr/>
        </p:nvSpPr>
        <p:spPr>
          <a:xfrm>
            <a:off x="179512" y="4797153"/>
            <a:ext cx="8795202" cy="178620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https://rosstat.gov.ru/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Главная страница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ru-RU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еспондентам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Формы федерального статистического наблюдения и формы бухгалтерской (финансовой) отчетности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19945905-3134-46C1-A09E-21CA6B046B8E}"/>
              </a:ext>
            </a:extLst>
          </p:cNvPr>
          <p:cNvSpPr txBox="1">
            <a:spLocks/>
          </p:cNvSpPr>
          <p:nvPr/>
        </p:nvSpPr>
        <p:spPr>
          <a:xfrm>
            <a:off x="1773343" y="142607"/>
            <a:ext cx="7201371" cy="792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Формирование перечня отчётных форм</a:t>
            </a:r>
          </a:p>
        </p:txBody>
      </p:sp>
    </p:spTree>
    <p:extLst>
      <p:ext uri="{BB962C8B-B14F-4D97-AF65-F5344CB8AC3E}">
        <p14:creationId xmlns:p14="http://schemas.microsoft.com/office/powerpoint/2010/main" val="310836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573EEA9-CB91-42CB-A3C0-5EAEC6E0CD43}"/>
              </a:ext>
            </a:extLst>
          </p:cNvPr>
          <p:cNvSpPr txBox="1">
            <a:spLocks/>
          </p:cNvSpPr>
          <p:nvPr/>
        </p:nvSpPr>
        <p:spPr>
          <a:xfrm>
            <a:off x="1691680" y="44624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Формирование перечня отчётных форм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412B48B-1648-4688-B437-89366F33EC19}"/>
              </a:ext>
            </a:extLst>
          </p:cNvPr>
          <p:cNvGrpSpPr/>
          <p:nvPr/>
        </p:nvGrpSpPr>
        <p:grpSpPr>
          <a:xfrm>
            <a:off x="338592" y="1052736"/>
            <a:ext cx="8481880" cy="5544616"/>
            <a:chOff x="338592" y="1628800"/>
            <a:chExt cx="8481880" cy="4968552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2D8EF7C2-917D-4F89-9ABC-D5FA94249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63" r="8263" b="6202"/>
            <a:stretch/>
          </p:blipFill>
          <p:spPr>
            <a:xfrm>
              <a:off x="366518" y="1628800"/>
              <a:ext cx="8453954" cy="4968552"/>
            </a:xfrm>
            <a:prstGeom prst="rect">
              <a:avLst/>
            </a:prstGeom>
          </p:spPr>
        </p:pic>
        <p:sp>
          <p:nvSpPr>
            <p:cNvPr id="4" name="Стрелка: вправо 3">
              <a:extLst>
                <a:ext uri="{FF2B5EF4-FFF2-40B4-BE49-F238E27FC236}">
                  <a16:creationId xmlns:a16="http://schemas.microsoft.com/office/drawing/2014/main" id="{36BC0C86-61AB-4E56-905E-CBBB7ABE1125}"/>
                </a:ext>
              </a:extLst>
            </p:cNvPr>
            <p:cNvSpPr/>
            <p:nvPr/>
          </p:nvSpPr>
          <p:spPr>
            <a:xfrm>
              <a:off x="351710" y="4509120"/>
              <a:ext cx="882797" cy="2467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право 5">
              <a:extLst>
                <a:ext uri="{FF2B5EF4-FFF2-40B4-BE49-F238E27FC236}">
                  <a16:creationId xmlns:a16="http://schemas.microsoft.com/office/drawing/2014/main" id="{5DB668A0-738D-4C2B-B9C1-5878F475A67D}"/>
                </a:ext>
              </a:extLst>
            </p:cNvPr>
            <p:cNvSpPr/>
            <p:nvPr/>
          </p:nvSpPr>
          <p:spPr>
            <a:xfrm>
              <a:off x="338592" y="3645024"/>
              <a:ext cx="882797" cy="2467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739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id="{B9113583-EB4D-4A3A-B9F3-2D6DFEF2E2A0}"/>
              </a:ext>
            </a:extLst>
          </p:cNvPr>
          <p:cNvSpPr txBox="1">
            <a:spLocks/>
          </p:cNvSpPr>
          <p:nvPr/>
        </p:nvSpPr>
        <p:spPr>
          <a:xfrm>
            <a:off x="1619672" y="116632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Формирование перечня отчётных форм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2362ED1-B593-4731-8F39-00CAFA2E77E3}"/>
              </a:ext>
            </a:extLst>
          </p:cNvPr>
          <p:cNvGrpSpPr/>
          <p:nvPr/>
        </p:nvGrpSpPr>
        <p:grpSpPr>
          <a:xfrm>
            <a:off x="323528" y="1052737"/>
            <a:ext cx="8540585" cy="5603410"/>
            <a:chOff x="323528" y="1052737"/>
            <a:chExt cx="8540585" cy="560341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4A35A49-05FB-4D1E-AB16-3D855B74B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48" r="8216" b="7601"/>
            <a:stretch/>
          </p:blipFill>
          <p:spPr>
            <a:xfrm>
              <a:off x="323528" y="1052737"/>
              <a:ext cx="8540585" cy="5603410"/>
            </a:xfrm>
            <a:prstGeom prst="rect">
              <a:avLst/>
            </a:prstGeom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5C24C8E-CCB1-40E8-9C41-BB56D7B94862}"/>
                </a:ext>
              </a:extLst>
            </p:cNvPr>
            <p:cNvSpPr/>
            <p:nvPr/>
          </p:nvSpPr>
          <p:spPr>
            <a:xfrm>
              <a:off x="611560" y="2924944"/>
              <a:ext cx="113042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967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>
            <a:extLst>
              <a:ext uri="{FF2B5EF4-FFF2-40B4-BE49-F238E27FC236}">
                <a16:creationId xmlns:a16="http://schemas.microsoft.com/office/drawing/2014/main" id="{81B2A034-CE99-416D-B574-E5A456EF9EFD}"/>
              </a:ext>
            </a:extLst>
          </p:cNvPr>
          <p:cNvSpPr txBox="1">
            <a:spLocks/>
          </p:cNvSpPr>
          <p:nvPr/>
        </p:nvSpPr>
        <p:spPr>
          <a:xfrm>
            <a:off x="1594865" y="218315"/>
            <a:ext cx="72008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Вводная информация о форме П-5(м)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B935AF-48CA-4FD7-A810-C162BEFFA75F}"/>
              </a:ext>
            </a:extLst>
          </p:cNvPr>
          <p:cNvSpPr txBox="1">
            <a:spLocks/>
          </p:cNvSpPr>
          <p:nvPr/>
        </p:nvSpPr>
        <p:spPr>
          <a:xfrm>
            <a:off x="333649" y="2276872"/>
            <a:ext cx="8510238" cy="57606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Форму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№ П-5(м)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предоставляют: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3B38AA-E6D5-4F41-97C2-FF382A1A6D97}"/>
              </a:ext>
            </a:extLst>
          </p:cNvPr>
          <p:cNvSpPr/>
          <p:nvPr/>
        </p:nvSpPr>
        <p:spPr>
          <a:xfrm>
            <a:off x="467543" y="3039285"/>
            <a:ext cx="8208913" cy="347787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юридические лица, у которых в течение двух предыдущих лет: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средняя численность работников не превышает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человек, включая работающих по совместительству и договорам гражданско-правового характера; </a:t>
            </a: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годовой оборот организации не превышает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800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млн рублей;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кроме: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субъектов малого предпринимательства; 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кредитных организаций; </a:t>
            </a:r>
          </a:p>
          <a:p>
            <a:pPr marL="285750" indent="-285750">
              <a:buFontTx/>
              <a:buChar char="-"/>
            </a:pP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некредитных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финансовых организаций;</a:t>
            </a:r>
          </a:p>
          <a:p>
            <a:pPr marL="285750" indent="-285750">
              <a:buFontTx/>
              <a:buChar char="-"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владельцев лицензии на добычу полезных ископаемых.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6B170E87-C2AA-4388-A0B7-3F7D215F5D54}"/>
              </a:ext>
            </a:extLst>
          </p:cNvPr>
          <p:cNvSpPr txBox="1">
            <a:spLocks/>
          </p:cNvSpPr>
          <p:nvPr/>
        </p:nvSpPr>
        <p:spPr>
          <a:xfrm>
            <a:off x="316881" y="938395"/>
            <a:ext cx="8510238" cy="115212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Индекс формы: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П-5(м) 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Наименование: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«Основные сведения о деятельности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222514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>
            <a:extLst>
              <a:ext uri="{FF2B5EF4-FFF2-40B4-BE49-F238E27FC236}">
                <a16:creationId xmlns:a16="http://schemas.microsoft.com/office/drawing/2014/main" id="{81B2A034-CE99-416D-B574-E5A456EF9EFD}"/>
              </a:ext>
            </a:extLst>
          </p:cNvPr>
          <p:cNvSpPr txBox="1">
            <a:spLocks/>
          </p:cNvSpPr>
          <p:nvPr/>
        </p:nvSpPr>
        <p:spPr>
          <a:xfrm>
            <a:off x="1835696" y="188640"/>
            <a:ext cx="7034812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Вводная информация о форме П-5(м)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B935AF-48CA-4FD7-A810-C162BEFFA75F}"/>
              </a:ext>
            </a:extLst>
          </p:cNvPr>
          <p:cNvSpPr txBox="1">
            <a:spLocks/>
          </p:cNvSpPr>
          <p:nvPr/>
        </p:nvSpPr>
        <p:spPr>
          <a:xfrm>
            <a:off x="755575" y="1719685"/>
            <a:ext cx="7632848" cy="72008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Периодичность и сроки предоставления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П-5(м)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0D8C15-63A4-46AE-9938-6BF7BDB2FD0B}"/>
              </a:ext>
            </a:extLst>
          </p:cNvPr>
          <p:cNvSpPr/>
          <p:nvPr/>
        </p:nvSpPr>
        <p:spPr>
          <a:xfrm>
            <a:off x="338299" y="2780928"/>
            <a:ext cx="8410165" cy="40011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Квартальная,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1-го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10-й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рабочий день после отчётного периода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CAFEB3-28BF-43B3-BE55-56C8AF59D551}"/>
              </a:ext>
            </a:extLst>
          </p:cNvPr>
          <p:cNvSpPr/>
          <p:nvPr/>
        </p:nvSpPr>
        <p:spPr>
          <a:xfrm>
            <a:off x="755575" y="3522201"/>
            <a:ext cx="7632849" cy="1938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 январь-март 2023 г. - не позднее 14 апреля 2023 г.;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 январь-июнь 2023 г. - не позднее 14 июля 2023 г.;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 январь-сентябрь 2023 г. - не позднее 13 октября 2023 г.;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 январь-декабрь 2023 г. - не позднее 22 января 2024 г.</a:t>
            </a: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нарастающим итогом!</a:t>
            </a:r>
          </a:p>
        </p:txBody>
      </p:sp>
    </p:spTree>
    <p:extLst>
      <p:ext uri="{BB962C8B-B14F-4D97-AF65-F5344CB8AC3E}">
        <p14:creationId xmlns:p14="http://schemas.microsoft.com/office/powerpoint/2010/main" val="160575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31E1F90-2CA0-4B2A-B1B2-F39A63AD6F48}"/>
              </a:ext>
            </a:extLst>
          </p:cNvPr>
          <p:cNvGrpSpPr/>
          <p:nvPr/>
        </p:nvGrpSpPr>
        <p:grpSpPr>
          <a:xfrm>
            <a:off x="1793458" y="996482"/>
            <a:ext cx="7069252" cy="4716236"/>
            <a:chOff x="1793458" y="996482"/>
            <a:chExt cx="7069252" cy="471623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E071F3D7-DC94-47DD-B0BD-82BDD937F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00" r="15350" b="6601"/>
            <a:stretch/>
          </p:blipFill>
          <p:spPr>
            <a:xfrm>
              <a:off x="1793458" y="996482"/>
              <a:ext cx="7069252" cy="4716236"/>
            </a:xfrm>
            <a:prstGeom prst="rect">
              <a:avLst/>
            </a:prstGeom>
          </p:spPr>
        </p:pic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0E971EFC-F113-4936-9009-AE35FAD29090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40" y="2060848"/>
              <a:ext cx="4212468" cy="1872208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0EB4C711-B84A-4DA3-A3B9-475C66C1613B}"/>
                </a:ext>
              </a:extLst>
            </p:cNvPr>
            <p:cNvCxnSpPr>
              <a:cxnSpLocks/>
            </p:cNvCxnSpPr>
            <p:nvPr/>
          </p:nvCxnSpPr>
          <p:spPr>
            <a:xfrm>
              <a:off x="1872343" y="2516777"/>
              <a:ext cx="4067809" cy="148828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4E6213B-6ED6-4035-B286-CBEDF3658D44}"/>
                </a:ext>
              </a:extLst>
            </p:cNvPr>
            <p:cNvSpPr/>
            <p:nvPr/>
          </p:nvSpPr>
          <p:spPr>
            <a:xfrm>
              <a:off x="4716016" y="2708920"/>
              <a:ext cx="86409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56C43A-CF17-46B8-A195-1DF86EF10BB5}"/>
              </a:ext>
            </a:extLst>
          </p:cNvPr>
          <p:cNvSpPr/>
          <p:nvPr/>
        </p:nvSpPr>
        <p:spPr>
          <a:xfrm>
            <a:off x="281290" y="4421785"/>
            <a:ext cx="8712968" cy="193899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https://rosstat.gov.ru/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Главная страница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еспондентам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Формы федерального статистического наблюдения и формы бухгалтерской (финансовой) отчетности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/Альбом форм федерального статистического наблюдения</a:t>
            </a: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поисковую строку ввести код по ОКУД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0610016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нажать кнопку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«Найти».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747158F3-85DA-4FCB-986E-1E3D7CB6EDEE}"/>
              </a:ext>
            </a:extLst>
          </p:cNvPr>
          <p:cNvSpPr txBox="1">
            <a:spLocks/>
          </p:cNvSpPr>
          <p:nvPr/>
        </p:nvSpPr>
        <p:spPr>
          <a:xfrm>
            <a:off x="194397" y="1645650"/>
            <a:ext cx="2418502" cy="254281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шаблон, бланк, Указания по заполнению формы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П-5(м)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3BD4BAE9-697A-4B14-880D-A1202C5FC65F}"/>
              </a:ext>
            </a:extLst>
          </p:cNvPr>
          <p:cNvSpPr txBox="1">
            <a:spLocks/>
          </p:cNvSpPr>
          <p:nvPr/>
        </p:nvSpPr>
        <p:spPr>
          <a:xfrm>
            <a:off x="1872343" y="162698"/>
            <a:ext cx="6876121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Вводная информация о форме П-5(м)</a:t>
            </a:r>
          </a:p>
        </p:txBody>
      </p:sp>
    </p:spTree>
    <p:extLst>
      <p:ext uri="{BB962C8B-B14F-4D97-AF65-F5344CB8AC3E}">
        <p14:creationId xmlns:p14="http://schemas.microsoft.com/office/powerpoint/2010/main" val="167499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>
            <a:extLst>
              <a:ext uri="{FF2B5EF4-FFF2-40B4-BE49-F238E27FC236}">
                <a16:creationId xmlns:a16="http://schemas.microsoft.com/office/drawing/2014/main" id="{81B2A034-CE99-416D-B574-E5A456EF9EFD}"/>
              </a:ext>
            </a:extLst>
          </p:cNvPr>
          <p:cNvSpPr txBox="1">
            <a:spLocks/>
          </p:cNvSpPr>
          <p:nvPr/>
        </p:nvSpPr>
        <p:spPr>
          <a:xfrm>
            <a:off x="1868501" y="174484"/>
            <a:ext cx="7063431" cy="651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Вводная информация о форме П-5(м)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B935AF-48CA-4FD7-A810-C162BEFFA75F}"/>
              </a:ext>
            </a:extLst>
          </p:cNvPr>
          <p:cNvSpPr txBox="1">
            <a:spLocks/>
          </p:cNvSpPr>
          <p:nvPr/>
        </p:nvSpPr>
        <p:spPr>
          <a:xfrm>
            <a:off x="264384" y="1654609"/>
            <a:ext cx="8667548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Важно! 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скачивании необходимо обратить внимание 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даты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Приказа Росстата об утверждении формы и версии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шаблона.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8DFED1D6-4DAD-41C9-A3F1-DBBE798A2D9B}"/>
              </a:ext>
            </a:extLst>
          </p:cNvPr>
          <p:cNvSpPr txBox="1">
            <a:spLocks/>
          </p:cNvSpPr>
          <p:nvPr/>
        </p:nvSpPr>
        <p:spPr>
          <a:xfrm>
            <a:off x="1255867" y="2794088"/>
            <a:ext cx="1296145" cy="43808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Бланк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DBBE745-9094-40CA-9B3B-3663EAA9A17A}"/>
              </a:ext>
            </a:extLst>
          </p:cNvPr>
          <p:cNvSpPr txBox="1">
            <a:spLocks/>
          </p:cNvSpPr>
          <p:nvPr/>
        </p:nvSpPr>
        <p:spPr>
          <a:xfrm>
            <a:off x="5508104" y="2815062"/>
            <a:ext cx="1872208" cy="43808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шаблон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D03478A-8ABB-4CB4-9A62-B10A0449316F}"/>
              </a:ext>
            </a:extLst>
          </p:cNvPr>
          <p:cNvGrpSpPr/>
          <p:nvPr/>
        </p:nvGrpSpPr>
        <p:grpSpPr>
          <a:xfrm>
            <a:off x="3635896" y="3783008"/>
            <a:ext cx="5296036" cy="2173157"/>
            <a:chOff x="3635896" y="3783008"/>
            <a:chExt cx="5296036" cy="217315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2F16D57-B5B5-4810-A759-5878C4CD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401" r="60237" b="62554"/>
            <a:stretch/>
          </p:blipFill>
          <p:spPr>
            <a:xfrm>
              <a:off x="3635896" y="3855016"/>
              <a:ext cx="5296036" cy="2101149"/>
            </a:xfrm>
            <a:prstGeom prst="rect">
              <a:avLst/>
            </a:prstGeom>
          </p:spPr>
        </p:pic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4018D887-94C0-41D8-84A3-A47BA0D2B2BF}"/>
                </a:ext>
              </a:extLst>
            </p:cNvPr>
            <p:cNvSpPr/>
            <p:nvPr/>
          </p:nvSpPr>
          <p:spPr>
            <a:xfrm>
              <a:off x="5801246" y="3783008"/>
              <a:ext cx="914400" cy="4380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5B4FC4B-914A-4021-98D7-B1C0ED777A15}"/>
              </a:ext>
            </a:extLst>
          </p:cNvPr>
          <p:cNvGrpSpPr/>
          <p:nvPr/>
        </p:nvGrpSpPr>
        <p:grpSpPr>
          <a:xfrm>
            <a:off x="323528" y="3393790"/>
            <a:ext cx="3160824" cy="2557509"/>
            <a:chOff x="323528" y="3393790"/>
            <a:chExt cx="3160824" cy="2557509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46EE717B-F115-4138-A5B5-017EF2B26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174" t="45876" r="23226" b="36000"/>
            <a:stretch/>
          </p:blipFill>
          <p:spPr>
            <a:xfrm>
              <a:off x="323528" y="3393790"/>
              <a:ext cx="3160824" cy="2557509"/>
            </a:xfrm>
            <a:prstGeom prst="rect">
              <a:avLst/>
            </a:prstGeom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721A1C7-E8A6-49BD-93D1-2AA6DE9A2E3C}"/>
                </a:ext>
              </a:extLst>
            </p:cNvPr>
            <p:cNvSpPr/>
            <p:nvPr/>
          </p:nvSpPr>
          <p:spPr>
            <a:xfrm>
              <a:off x="1244468" y="4221089"/>
              <a:ext cx="948217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355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</TotalTime>
  <Words>1019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О заполнении и порядке предоставления формы № П-5(м) «Основные сведения  о деятельности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Буторина Ирина Анатольевна</cp:lastModifiedBy>
  <cp:revision>451</cp:revision>
  <dcterms:created xsi:type="dcterms:W3CDTF">2010-10-06T05:33:23Z</dcterms:created>
  <dcterms:modified xsi:type="dcterms:W3CDTF">2023-06-23T04:27:33Z</dcterms:modified>
</cp:coreProperties>
</file>